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5" r:id="rId12"/>
    <p:sldId id="266" r:id="rId13"/>
    <p:sldId id="273" r:id="rId14"/>
    <p:sldId id="267" r:id="rId15"/>
    <p:sldId id="271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68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73F1D-91F2-432A-84DD-5B2D344A4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45D7B4-4877-4D27-8107-CD53F9BD57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C0D03-42C1-440C-92E2-C2B3F849D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52656-328B-4AB7-A9FC-904939A7C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19493-A7DF-458A-9B8B-A5E7849E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824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1DBA1-3C61-4589-8685-1AC6D079A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97BE3-08F0-479F-8EDE-99A52D85D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E4B31-8274-4D89-BD0D-3E60D97BB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EC64C-90F0-4812-90AC-1142C707D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8DD34-ADC0-46AB-A363-C4DE9323D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57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5875B-68FB-4E55-B7BF-A4A05838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15526E-8767-453D-B8D1-180BC9C8B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320C8-B30F-4394-A92C-896F3A57E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D3FB4-26E6-404A-B91A-B6ADB677B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D643B-6379-423E-A7A8-265C0CA89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6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9C246-2B41-419A-91E1-0B4DDBD1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CC720-CDDA-4F25-BA1F-326F874907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F02F13-2C4B-466B-BB77-0D20428A0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66D1EF-5D56-4AFB-AF25-060E9CE59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A85F0-53F0-46F5-96DE-DE250C1AB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37B88-D114-4C19-9D35-AD03351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06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A71AA-C57A-4BCA-9946-F693BC24C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BA92C-9000-4B3E-9DDA-C6CE82F12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D825E4-54E0-458D-A010-665DBECF8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78467B-95B3-456D-B96B-B91BABB54B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3F343-AC9E-4F1D-9D09-CBFEBD434C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4BEAA5-1A53-4B44-84B7-1A28AA332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2BAD35-D372-48A0-AA10-47A9BA77B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ADF485-0720-4AF9-ACC8-02841C6C7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828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B8F9-2E03-414A-8D11-2093D9FA6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C1227-5A6F-4362-BFA1-F7B84A0C8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3BD843-B0E2-4C8E-B0C9-68B351730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9725E-E6E6-4695-8105-DD3600EE2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0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B88B26-1051-4F56-BF43-FA4BB056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5D2D6F-3235-47FD-A9EE-9B2B63360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5D5577-EC4A-4C48-8F9F-99163D5F9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30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1F56B-570E-45A8-B482-C9923DE3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BA61-5F06-48E8-8D26-770545CC5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102F7-867E-4FB2-9832-F486203EE9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6B0317-E272-45AB-8B0E-9E73D43BC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3EDAE7-E9C6-48DC-8F61-E77914F5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1706F-D624-4277-B9D8-80E61B328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0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3BC0D-50AA-450E-A62F-DDA69697C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1182BA-E860-421D-87F8-59954D5F02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40F32-F124-409F-A8EA-AD9BF50A4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7D2D2-450A-487A-BFEC-37D35A8D8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42C67E-5BE9-4DD7-8F38-6B527FA78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75F64-B414-4213-A5A2-F4D16740F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91E41-0A1F-4F78-A1C7-C0AEC38E5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4015B4-7DC8-4D87-BEF8-8A7798815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5F45F-5B29-4A24-94DB-68B31114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1993D-A2E8-466F-B5C8-CAB7677D7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8A4E0-D700-4796-9689-FC032D01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1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8AF9DB-78C4-447E-8650-29A55A46B5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ED6D36-853E-4BA8-A012-DDB6B78C4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1F043-ACFC-4ABD-BB34-5CC8852CE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C5250-4A21-4B4F-98B8-22358EA8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C3CE2-11A3-4394-909D-C1EF6DDD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82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4D6C7B-D796-4C70-A594-0C7B9BAC9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E36E4-9EF3-448D-ABC5-E2CEBF56F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F6DC8-C401-4B44-9379-FB5207CEDD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2CF57-017A-4ABD-B991-E0691844496D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B4F9B-CAE9-4B98-A556-B7A98F454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DF13C-483A-40CE-81ED-360A30F9E5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0072C-45AC-4C7E-82DF-5D5C0E24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79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AB044-01E2-4A89-84CA-D2D7F3E70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02480"/>
          </a:xfrm>
        </p:spPr>
        <p:txBody>
          <a:bodyPr>
            <a:normAutofit/>
          </a:bodyPr>
          <a:lstStyle/>
          <a:p>
            <a:r>
              <a:rPr lang="en-US" sz="4000" dirty="0"/>
              <a:t>The Role of Cities in Economic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EF3FCF-E095-472D-B996-596C174F9C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12181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and the case for subnational finance</a:t>
            </a:r>
          </a:p>
          <a:p>
            <a:endParaRPr lang="en-US" sz="3600" dirty="0"/>
          </a:p>
          <a:p>
            <a:r>
              <a:rPr lang="en-US" dirty="0"/>
              <a:t>Navaid Qureshi – August 2018</a:t>
            </a:r>
          </a:p>
          <a:p>
            <a:r>
              <a:rPr lang="en-US" dirty="0"/>
              <a:t>navaid.qureshi@gmail.com</a:t>
            </a:r>
          </a:p>
        </p:txBody>
      </p:sp>
    </p:spTree>
    <p:extLst>
      <p:ext uri="{BB962C8B-B14F-4D97-AF65-F5344CB8AC3E}">
        <p14:creationId xmlns:p14="http://schemas.microsoft.com/office/powerpoint/2010/main" val="15677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D2788-70E0-4E1B-A016-F4284C121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Global Urbanization Trends</a:t>
            </a:r>
          </a:p>
        </p:txBody>
      </p:sp>
      <p:pic>
        <p:nvPicPr>
          <p:cNvPr id="1026" name="Picture 2" descr="https://lh4.googleusercontent.com/QFIEbn1cM6TNnPzrrUHYw6jADNJE7VK8zq6T4trXLN33Xxb0ZVghYfwneedXBCxbBqIuXxwcw2KNVJSiPGHEAn_4KrNGRhdJd6G6iWAvnlL76i3qKaCu8OKEnpUkYvbK1T8ki8ZBCHw">
            <a:extLst>
              <a:ext uri="{FF2B5EF4-FFF2-40B4-BE49-F238E27FC236}">
                <a16:creationId xmlns:a16="http://schemas.microsoft.com/office/drawing/2014/main" id="{E52D7D87-67A5-422C-8FDF-115CC65C6C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054" y="1585233"/>
            <a:ext cx="863789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761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68DA9-956F-4B45-9CA6-09EF2C3D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Urban Population by Region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7A7867-8F94-4189-8B4A-F1251BE1A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638175"/>
            <a:ext cx="1118235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723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1D45E-C22F-474A-A774-3A560DC1A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5461"/>
          </a:xfrm>
        </p:spPr>
        <p:txBody>
          <a:bodyPr/>
          <a:lstStyle/>
          <a:p>
            <a:r>
              <a:rPr lang="en-US" dirty="0"/>
              <a:t>Urbanization Trends in South Asia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5B59A0-9264-4990-A4F8-8AE74463E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582" y="1420586"/>
            <a:ext cx="9569265" cy="475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17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67624-425D-433A-B4D3-4532EEF77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0532"/>
          </a:xfrm>
        </p:spPr>
        <p:txBody>
          <a:bodyPr/>
          <a:lstStyle/>
          <a:p>
            <a:r>
              <a:rPr lang="en-US" b="1" dirty="0"/>
              <a:t>Why Cities Exist?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38165-9817-4360-A79F-247257F65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0068"/>
            <a:ext cx="10515600" cy="460783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400" dirty="0"/>
              <a:t>… because households are not self-sufficient;  </a:t>
            </a:r>
          </a:p>
          <a:p>
            <a:pPr marL="0" indent="0">
              <a:buNone/>
            </a:pPr>
            <a:r>
              <a:rPr lang="en-US" sz="4200" dirty="0"/>
              <a:t> </a:t>
            </a:r>
          </a:p>
          <a:p>
            <a:pPr marL="0" indent="0">
              <a:buNone/>
            </a:pPr>
            <a:r>
              <a:rPr lang="en-US" sz="3800" dirty="0"/>
              <a:t>Surplus food cultivation in rural areas </a:t>
            </a:r>
            <a:r>
              <a:rPr lang="en-US" sz="3800" dirty="0">
                <a:sym typeface="Wingdings" panose="05000000000000000000" pitchFamily="2" charset="2"/>
              </a:rPr>
              <a:t></a:t>
            </a:r>
            <a:r>
              <a:rPr lang="en-US" sz="3800" dirty="0"/>
              <a:t> allows people to move off land </a:t>
            </a:r>
            <a:r>
              <a:rPr lang="en-US" sz="3800" dirty="0">
                <a:sym typeface="Wingdings" panose="05000000000000000000" pitchFamily="2" charset="2"/>
              </a:rPr>
              <a:t></a:t>
            </a:r>
            <a:r>
              <a:rPr lang="en-US" sz="3800" dirty="0"/>
              <a:t> </a:t>
            </a:r>
            <a:r>
              <a:rPr lang="en-US" sz="5100" dirty="0"/>
              <a:t>Enables labor specialization and large-scale production </a:t>
            </a:r>
            <a:r>
              <a:rPr lang="en-US" sz="3800" dirty="0"/>
              <a:t>lowering costs) </a:t>
            </a:r>
            <a:r>
              <a:rPr lang="en-US" sz="3800" dirty="0">
                <a:sym typeface="Wingdings" panose="05000000000000000000" pitchFamily="2" charset="2"/>
              </a:rPr>
              <a:t></a:t>
            </a:r>
            <a:r>
              <a:rPr lang="en-US" sz="3800" dirty="0"/>
              <a:t> trade </a:t>
            </a:r>
            <a:r>
              <a:rPr lang="en-US" sz="3800" dirty="0">
                <a:sym typeface="Wingdings" panose="05000000000000000000" pitchFamily="2" charset="2"/>
              </a:rPr>
              <a:t></a:t>
            </a:r>
            <a:r>
              <a:rPr lang="en-US" sz="3800" dirty="0"/>
              <a:t> higher standard of living </a:t>
            </a:r>
          </a:p>
          <a:p>
            <a:pPr marL="0" indent="0">
              <a:buNone/>
            </a:pPr>
            <a:r>
              <a:rPr lang="en-US" sz="3800" dirty="0"/>
              <a:t> </a:t>
            </a:r>
          </a:p>
          <a:p>
            <a:pPr marL="0" indent="0">
              <a:buNone/>
            </a:pPr>
            <a:r>
              <a:rPr lang="en-US" sz="3800" dirty="0"/>
              <a:t>Historical Evolution:  Trading Cities, Factory Cities, Specialized Cities, Metropolitan Cities.  </a:t>
            </a:r>
          </a:p>
          <a:p>
            <a:pPr marL="0" indent="0">
              <a:buNone/>
            </a:pPr>
            <a:r>
              <a:rPr lang="en-US" sz="3800" dirty="0"/>
              <a:t>Density … defining feature of cities. </a:t>
            </a:r>
          </a:p>
          <a:p>
            <a:pPr marL="0" indent="0">
              <a:buNone/>
            </a:pPr>
            <a:r>
              <a:rPr lang="en-US" sz="3800" dirty="0"/>
              <a:t> </a:t>
            </a:r>
          </a:p>
          <a:p>
            <a:pPr marL="0" indent="0">
              <a:buNone/>
            </a:pPr>
            <a:r>
              <a:rPr lang="en-US" sz="3800" dirty="0"/>
              <a:t>Benefits of urbanization economies </a:t>
            </a:r>
            <a:r>
              <a:rPr lang="en-US" sz="3800" dirty="0">
                <a:sym typeface="Wingdings" panose="05000000000000000000" pitchFamily="2" charset="2"/>
              </a:rPr>
              <a:t></a:t>
            </a:r>
            <a:r>
              <a:rPr lang="en-US" sz="3800" dirty="0"/>
              <a:t> sharing intermediate inputs, labor pools, skill matching, knowledge spillovers.  Better employment opportunities learning environment for workers, social opportunities.  (but also more congestion, noise, pollution)</a:t>
            </a:r>
          </a:p>
          <a:p>
            <a:pPr marL="0" indent="0">
              <a:buNone/>
            </a:pPr>
            <a:r>
              <a:rPr lang="en-US" sz="3800" dirty="0"/>
              <a:t> </a:t>
            </a:r>
          </a:p>
          <a:p>
            <a:pPr marL="0" indent="0">
              <a:buNone/>
            </a:pPr>
            <a:r>
              <a:rPr lang="en-US" sz="3800" dirty="0"/>
              <a:t>Agglomeration effects : a doubling of population increases output per worker by 3-8%,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398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09F2-03CA-4F26-BC0A-A652D6E28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/>
          </a:bodyPr>
          <a:lstStyle/>
          <a:p>
            <a:r>
              <a:rPr lang="en-US" b="1" dirty="0"/>
              <a:t>A Framework for Well-Functioning Cities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56FEF-0522-4914-8F70-B19FB1AB0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Cities are </a:t>
            </a:r>
            <a:r>
              <a:rPr lang="en-US" b="1" dirty="0"/>
              <a:t>Engines of Economic Growth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They need to be: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lvl="0"/>
            <a:r>
              <a:rPr lang="en-US" dirty="0"/>
              <a:t>Livable</a:t>
            </a:r>
          </a:p>
          <a:p>
            <a:pPr lvl="0"/>
            <a:r>
              <a:rPr lang="en-US" dirty="0"/>
              <a:t>Competitive</a:t>
            </a:r>
          </a:p>
          <a:p>
            <a:pPr lvl="0"/>
            <a:r>
              <a:rPr lang="en-US" dirty="0"/>
              <a:t>Bankable</a:t>
            </a:r>
          </a:p>
          <a:p>
            <a:pPr lvl="0"/>
            <a:r>
              <a:rPr lang="en-US" dirty="0"/>
              <a:t>Well managed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773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28BD6-88BA-420D-8105-C268ADC22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en-US" dirty="0"/>
              <a:t>Levers of Economic Productivity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3DBA6-03DC-41A6-8E30-19977192C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6058"/>
            <a:ext cx="10515600" cy="49609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and increasing per-capita income</a:t>
            </a:r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dirty="0"/>
              <a:t>Deepening Physical Capital (machines, equipment, </a:t>
            </a:r>
            <a:r>
              <a:rPr lang="en-US" b="1" dirty="0"/>
              <a:t>infrastructure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Increasing Human Capital (knowledge, skills)</a:t>
            </a:r>
          </a:p>
          <a:p>
            <a:pPr lvl="0"/>
            <a:r>
              <a:rPr lang="en-US" dirty="0"/>
              <a:t>Technological Progress and Innovation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Cites need to provide </a:t>
            </a:r>
          </a:p>
          <a:p>
            <a:r>
              <a:rPr lang="en-US" dirty="0"/>
              <a:t>efficient and well - functioning land and labor markets; </a:t>
            </a:r>
          </a:p>
          <a:p>
            <a:r>
              <a:rPr lang="en-US" dirty="0"/>
              <a:t>a supportive business environment; </a:t>
            </a:r>
          </a:p>
          <a:p>
            <a:r>
              <a:rPr lang="en-US" dirty="0"/>
              <a:t>access to finance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051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0F1F7-C00B-4D41-B542-142FE12F8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Karachi – Economic Significance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92485-5BCE-44BD-81F9-81B65B589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Metropolitan population: 16-20 million people (22-28% of urban population)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Contributes 11-20% of GDP; Per-capita GDP is 1.4 x national average</a:t>
            </a:r>
          </a:p>
          <a:p>
            <a:r>
              <a:rPr lang="en-US" dirty="0"/>
              <a:t>5.7% GDP growth per annum during 2000-12, compared to 4.5% nationally</a:t>
            </a:r>
          </a:p>
          <a:p>
            <a:r>
              <a:rPr lang="en-US" dirty="0"/>
              <a:t>Provides 5.5% of domestic employment; growing at 5.1% per annum </a:t>
            </a:r>
          </a:p>
          <a:p>
            <a:r>
              <a:rPr lang="en-US" dirty="0"/>
              <a:t>Worker productivity is 2x national average (2012)</a:t>
            </a:r>
          </a:p>
          <a:p>
            <a:r>
              <a:rPr lang="en-US" dirty="0"/>
              <a:t>High contributor to national tax revenue</a:t>
            </a:r>
          </a:p>
          <a:p>
            <a:r>
              <a:rPr lang="en-US" dirty="0"/>
              <a:t>Declining population in poverty: 9% (in 2014-15), down from 23% in (2004-05)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63% of employment in manufacturing and trade; </a:t>
            </a:r>
          </a:p>
          <a:p>
            <a:r>
              <a:rPr lang="en-US" dirty="0"/>
              <a:t>finance and real estate sector emerging as key growth driver (13% of GVA)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854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C01F5-4F04-4224-BBF0-1560951DF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Karachi – Snapshot of Challenges 1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4DF2F-0163-49D4-9C79-BB004C884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Real per capita GDP growth relatively low (2.7% per annum)</a:t>
            </a:r>
          </a:p>
          <a:p>
            <a:r>
              <a:rPr lang="en-US" dirty="0"/>
              <a:t>Anemic labor productivity growth (0.47% per annum &lt; half the national rate)</a:t>
            </a:r>
          </a:p>
          <a:p>
            <a:r>
              <a:rPr lang="en-US" dirty="0"/>
              <a:t>stagnating economic activity in the central areas of the City  </a:t>
            </a:r>
          </a:p>
          <a:p>
            <a:r>
              <a:rPr lang="en-US" dirty="0"/>
              <a:t>declining competitiveness – losing manufacturing activity to Punjab</a:t>
            </a:r>
          </a:p>
          <a:p>
            <a:r>
              <a:rPr lang="en-US" dirty="0"/>
              <a:t>employment growth in relatively low-productivity jobs; </a:t>
            </a:r>
          </a:p>
          <a:p>
            <a:r>
              <a:rPr lang="en-US" dirty="0"/>
              <a:t>large and growing informality in employment (67% in 2011)</a:t>
            </a:r>
          </a:p>
          <a:p>
            <a:r>
              <a:rPr lang="en-US" dirty="0"/>
              <a:t>low female participation rate in urban labor force (8.5% in Sindh compared to 14% in Punjab and KP).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811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E0517-A4AB-4D3A-9E74-D2714E0D2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608"/>
            <a:ext cx="10515600" cy="98600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One of the least livable major cities in the world </a:t>
            </a:r>
            <a:br>
              <a:rPr lang="en-US" dirty="0"/>
            </a:br>
            <a:r>
              <a:rPr lang="en-US" sz="3100" dirty="0"/>
              <a:t>ranked 134 out of 140 in EIU Global Livability Index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BEEEAC-D98F-4674-94AF-C54AAF65CA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51613"/>
            <a:ext cx="10515600" cy="406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914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F154-2E45-4ABF-AB0F-A7AD6F98B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Karachi – Snapshot of Challenges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71ED1-88A5-4BDD-B8A9-DCB286707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Large and growing infrastructure gap</a:t>
            </a:r>
          </a:p>
          <a:p>
            <a:r>
              <a:rPr lang="en-US" dirty="0"/>
              <a:t>~50% live in informal settlements</a:t>
            </a:r>
          </a:p>
          <a:p>
            <a:r>
              <a:rPr lang="en-US" dirty="0"/>
              <a:t>No mass transit system; Public transport shortage (seats 1:40 vs 1:11 in Mumbai)</a:t>
            </a:r>
          </a:p>
          <a:p>
            <a:r>
              <a:rPr lang="en-US" dirty="0"/>
              <a:t>Only one third of solid waste collected (4000 MT of 12000 MT)</a:t>
            </a:r>
          </a:p>
          <a:p>
            <a:r>
              <a:rPr lang="en-US" dirty="0"/>
              <a:t>Dysfunctional land markets</a:t>
            </a:r>
          </a:p>
          <a:p>
            <a:r>
              <a:rPr lang="en-US" dirty="0"/>
              <a:t>Violence and criminal activity</a:t>
            </a:r>
          </a:p>
          <a:p>
            <a:r>
              <a:rPr lang="en-US" dirty="0"/>
              <a:t>Urban segregation and social exclusion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963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107EF-2964-47E3-BD0B-173D26E52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Karachi – Snapshot of Challenges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9A813-9209-4107-B2C3-B4D5DE812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Private sector investment to GDP halved in 2015</a:t>
            </a:r>
          </a:p>
          <a:p>
            <a:pPr marL="0" indent="0">
              <a:buNone/>
            </a:pPr>
            <a:r>
              <a:rPr lang="en-US" sz="3200" dirty="0"/>
              <a:t> factors cited:</a:t>
            </a:r>
          </a:p>
          <a:p>
            <a:pPr lvl="0"/>
            <a:r>
              <a:rPr lang="en-US" sz="3200" dirty="0"/>
              <a:t>Corruption (35% respondents, compared to 9% for S. Asia)</a:t>
            </a:r>
          </a:p>
          <a:p>
            <a:pPr lvl="0"/>
            <a:r>
              <a:rPr lang="en-US" sz="3200" dirty="0"/>
              <a:t>Political Instability</a:t>
            </a:r>
          </a:p>
          <a:p>
            <a:pPr lvl="0"/>
            <a:r>
              <a:rPr lang="en-US" sz="3200" dirty="0"/>
              <a:t>Power shortages</a:t>
            </a:r>
          </a:p>
          <a:p>
            <a:pPr lvl="0"/>
            <a:r>
              <a:rPr lang="en-US" sz="3200" dirty="0"/>
              <a:t>Poor regulation of businesses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447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2580C-3B98-4D54-979C-47D498CE0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Underlying Causes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AF77A-7A7D-46FD-BEFB-CA705DC3F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City Government exists at pleasure of provincial government            (no constitutional protection for 3</a:t>
            </a:r>
            <a:r>
              <a:rPr lang="en-US" baseline="30000" dirty="0"/>
              <a:t>rd</a:t>
            </a:r>
            <a:r>
              <a:rPr lang="en-US" dirty="0"/>
              <a:t> tier)</a:t>
            </a:r>
          </a:p>
          <a:p>
            <a:r>
              <a:rPr lang="en-US" dirty="0"/>
              <a:t>Weak City Leadership; limited authority</a:t>
            </a:r>
          </a:p>
          <a:p>
            <a:r>
              <a:rPr lang="en-US" dirty="0"/>
              <a:t>Lack of Vision, consistent development strategy</a:t>
            </a:r>
          </a:p>
          <a:p>
            <a:r>
              <a:rPr lang="en-US" dirty="0"/>
              <a:t>Fragmented Institutions for Service Delivery (20 transportation agencies) – with low capacity; poor coordination</a:t>
            </a:r>
          </a:p>
          <a:p>
            <a:r>
              <a:rPr lang="en-US" b="1" dirty="0"/>
              <a:t>Insufficient Financial Resources </a:t>
            </a:r>
            <a:r>
              <a:rPr lang="en-US" dirty="0"/>
              <a:t>– exclusive reliance on budgetary transfers; capital grants from higher tiers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870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B2253-29F1-4661-914C-32F59049C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Aspects of Thriving EM 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17E47-95AF-42C9-9A40-E4267EBF6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4886"/>
            <a:ext cx="10515600" cy="4642077"/>
          </a:xfrm>
        </p:spPr>
        <p:txBody>
          <a:bodyPr>
            <a:normAutofit fontScale="85000" lnSpcReduction="20000"/>
          </a:bodyPr>
          <a:lstStyle/>
          <a:p>
            <a:r>
              <a:rPr lang="en-US" sz="3300" b="1" dirty="0"/>
              <a:t>Metropolitan Governance </a:t>
            </a:r>
            <a:r>
              <a:rPr lang="en-US" dirty="0"/>
              <a:t>– Empowered, Accountable and Responsive local government; Coordination across institutions; Professional capacity and technical competence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sz="3300" b="1" dirty="0"/>
              <a:t>Fiscal Decentralization </a:t>
            </a:r>
            <a:r>
              <a:rPr lang="en-US" dirty="0"/>
              <a:t>– matching fiscal resources with responsibilities (transfers + own source revenue)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sz="3300" b="1" dirty="0"/>
              <a:t>Subnational Finance </a:t>
            </a:r>
            <a:r>
              <a:rPr lang="en-US" dirty="0"/>
              <a:t>-   Creditworthy LG entities, able to leverage a robust and secure revenue base, to access commercial borrowing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sz="3300" b="1" dirty="0"/>
              <a:t>Private Sector Participation </a:t>
            </a:r>
            <a:r>
              <a:rPr lang="en-US" sz="3300" dirty="0"/>
              <a:t>-</a:t>
            </a:r>
            <a:r>
              <a:rPr lang="en-US" dirty="0"/>
              <a:t>	user ability to pay and credible track record of  contract enforcement; counterparty financial standing; enabling legal, regulatory, institutional framework; counterpart capacity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893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36C804-B6BF-4D10-A5CD-8D1B604FF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629" y="832757"/>
            <a:ext cx="9987525" cy="502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57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FCD55-52A1-47A7-AE8F-CA0130303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509A3-7308-4474-BA6F-71380BD32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Transforming Karachi into a Livable and Competitive Megacity – A City Diagnostic and Transformation Strategy (World Bank)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Global Livability Report 2017 (EIU)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Speaker’s operational notes</a:t>
            </a:r>
          </a:p>
        </p:txBody>
      </p:sp>
    </p:spTree>
    <p:extLst>
      <p:ext uri="{BB962C8B-B14F-4D97-AF65-F5344CB8AC3E}">
        <p14:creationId xmlns:p14="http://schemas.microsoft.com/office/powerpoint/2010/main" val="2940761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453</Words>
  <Application>Microsoft Office PowerPoint</Application>
  <PresentationFormat>Widescreen</PresentationFormat>
  <Paragraphs>94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The Role of Cities in Economic Development</vt:lpstr>
      <vt:lpstr>       Global Urbanization Trends</vt:lpstr>
      <vt:lpstr>Urban Population by Region</vt:lpstr>
      <vt:lpstr>Urbanization Trends in South Asia</vt:lpstr>
      <vt:lpstr>Why Cities Exist?</vt:lpstr>
      <vt:lpstr>A Framework for Well-Functioning Cities </vt:lpstr>
      <vt:lpstr>Levers of Economic Productivity</vt:lpstr>
      <vt:lpstr>Karachi – Economic Significance</vt:lpstr>
      <vt:lpstr>Karachi – Snapshot of Challenges 1 </vt:lpstr>
      <vt:lpstr>One of the least livable major cities in the world  ranked 134 out of 140 in EIU Global Livability Index </vt:lpstr>
      <vt:lpstr>Karachi – Snapshot of Challenges 2</vt:lpstr>
      <vt:lpstr>Karachi – Snapshot of Challenges 3</vt:lpstr>
      <vt:lpstr>Underlying Causes</vt:lpstr>
      <vt:lpstr>Key Aspects of Thriving EM Cities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Cities in Economic Development;</dc:title>
  <dc:creator>Navaid A. Qureshi</dc:creator>
  <cp:lastModifiedBy>Navaid A. Qureshi</cp:lastModifiedBy>
  <cp:revision>7</cp:revision>
  <dcterms:created xsi:type="dcterms:W3CDTF">2018-08-10T13:36:53Z</dcterms:created>
  <dcterms:modified xsi:type="dcterms:W3CDTF">2018-08-11T11:16:56Z</dcterms:modified>
</cp:coreProperties>
</file>